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0" r:id="rId2"/>
    <p:sldId id="278" r:id="rId3"/>
    <p:sldId id="256" r:id="rId4"/>
    <p:sldId id="258" r:id="rId5"/>
    <p:sldId id="259" r:id="rId6"/>
    <p:sldId id="260" r:id="rId7"/>
    <p:sldId id="279" r:id="rId8"/>
    <p:sldId id="257"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599"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B4D8E7-7C10-4FD6-91F2-31DE861884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D8E7-7C10-4FD6-91F2-31DE861884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4D8E7-7C10-4FD6-91F2-31DE861884E2}" type="slidenum">
              <a:rPr lang="en-US" smtClean="0"/>
              <a:pPr/>
              <a:t>‹#›</a:t>
            </a:fld>
            <a:endParaRPr lang="en-US"/>
          </a:p>
        </p:txBody>
      </p:sp>
    </p:spTree>
  </p:cSld>
  <p:clrMapOvr>
    <a:masterClrMapping/>
  </p:clrMapOvr>
  <p:transition spd="med">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15F002-6151-4B37-B9A4-D8439DD4F1F2}"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B4D8E7-7C10-4FD6-91F2-31DE861884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15F002-6151-4B37-B9A4-D8439DD4F1F2}" type="datetimeFigureOut">
              <a:rPr lang="en-US" smtClean="0"/>
              <a:pPr/>
              <a:t>12/19/2013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B4D8E7-7C10-4FD6-91F2-31DE861884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pull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rshil\Downloads\images.jpg"/>
          <p:cNvPicPr>
            <a:picLocks noChangeAspect="1" noChangeArrowheads="1"/>
          </p:cNvPicPr>
          <p:nvPr/>
        </p:nvPicPr>
        <p:blipFill>
          <a:blip r:embed="rId2"/>
          <a:srcRect/>
          <a:stretch>
            <a:fillRect/>
          </a:stretch>
        </p:blipFill>
        <p:spPr bwMode="auto">
          <a:xfrm>
            <a:off x="0" y="533400"/>
            <a:ext cx="1524000" cy="1295400"/>
          </a:xfrm>
          <a:prstGeom prst="rect">
            <a:avLst/>
          </a:prstGeom>
          <a:noFill/>
        </p:spPr>
      </p:pic>
      <p:sp>
        <p:nvSpPr>
          <p:cNvPr id="4" name="TextBox 3"/>
          <p:cNvSpPr txBox="1"/>
          <p:nvPr/>
        </p:nvSpPr>
        <p:spPr>
          <a:xfrm>
            <a:off x="457200" y="3886200"/>
            <a:ext cx="4419600" cy="1631216"/>
          </a:xfrm>
          <a:prstGeom prst="rect">
            <a:avLst/>
          </a:prstGeom>
          <a:noFill/>
        </p:spPr>
        <p:txBody>
          <a:bodyPr wrap="square" rtlCol="0">
            <a:spAutoFit/>
          </a:bodyPr>
          <a:lstStyle/>
          <a:p>
            <a:r>
              <a:rPr lang="en-US" sz="2000" b="1" dirty="0" smtClean="0">
                <a:solidFill>
                  <a:srgbClr val="0070C0"/>
                </a:solidFill>
              </a:rPr>
              <a:t>Enrollment No. 130460119061</a:t>
            </a:r>
          </a:p>
          <a:p>
            <a:r>
              <a:rPr lang="en-US" sz="2000" b="1" dirty="0" smtClean="0">
                <a:solidFill>
                  <a:srgbClr val="0070C0"/>
                </a:solidFill>
              </a:rPr>
              <a:t>Enrollment No. 130460119062</a:t>
            </a:r>
          </a:p>
          <a:p>
            <a:r>
              <a:rPr lang="en-US" sz="2000" b="1" dirty="0" smtClean="0">
                <a:solidFill>
                  <a:srgbClr val="0070C0"/>
                </a:solidFill>
              </a:rPr>
              <a:t>Enrollment No. 130460119063</a:t>
            </a:r>
          </a:p>
          <a:p>
            <a:r>
              <a:rPr lang="en-US" sz="2000" b="1" dirty="0" smtClean="0">
                <a:solidFill>
                  <a:srgbClr val="0070C0"/>
                </a:solidFill>
              </a:rPr>
              <a:t>Enrollment No. 130460119064</a:t>
            </a:r>
          </a:p>
          <a:p>
            <a:r>
              <a:rPr lang="en-US" sz="2000" b="1" dirty="0" smtClean="0">
                <a:solidFill>
                  <a:srgbClr val="0070C0"/>
                </a:solidFill>
              </a:rPr>
              <a:t>Enrollment No. 130460119065</a:t>
            </a:r>
            <a:endParaRPr lang="en-US" sz="2000" b="1" dirty="0">
              <a:solidFill>
                <a:srgbClr val="0070C0"/>
              </a:solidFill>
            </a:endParaRPr>
          </a:p>
        </p:txBody>
      </p:sp>
      <p:sp>
        <p:nvSpPr>
          <p:cNvPr id="6" name="Rectangle 5"/>
          <p:cNvSpPr/>
          <p:nvPr/>
        </p:nvSpPr>
        <p:spPr>
          <a:xfrm>
            <a:off x="457200" y="584537"/>
            <a:ext cx="9144000" cy="1015663"/>
          </a:xfrm>
          <a:prstGeom prst="rect">
            <a:avLst/>
          </a:prstGeom>
        </p:spPr>
        <p:txBody>
          <a:bodyPr wrap="square">
            <a:spAutoFit/>
          </a:bodyPr>
          <a:lstStyle/>
          <a:p>
            <a:pPr algn="ctr"/>
            <a:r>
              <a:rPr lang="en-IN" sz="2000" b="1" dirty="0" smtClean="0">
                <a:solidFill>
                  <a:srgbClr val="FF0000"/>
                </a:solidFill>
              </a:rPr>
              <a:t>UNIVERSAL  COLLEGE OF  ENGINEERING </a:t>
            </a:r>
          </a:p>
          <a:p>
            <a:pPr algn="ctr"/>
            <a:r>
              <a:rPr lang="en-IN" sz="2000" b="1" dirty="0" smtClean="0">
                <a:solidFill>
                  <a:srgbClr val="FF0000"/>
                </a:solidFill>
              </a:rPr>
              <a:t>&amp;</a:t>
            </a:r>
          </a:p>
          <a:p>
            <a:pPr algn="ctr"/>
            <a:r>
              <a:rPr lang="en-IN" sz="2000" b="1" dirty="0" smtClean="0">
                <a:solidFill>
                  <a:srgbClr val="FF0000"/>
                </a:solidFill>
              </a:rPr>
              <a:t> TECHNOLOGY</a:t>
            </a:r>
            <a:endParaRPr lang="en-US" sz="2000" b="1" dirty="0">
              <a:solidFill>
                <a:srgbClr val="FF0000"/>
              </a:solidFill>
            </a:endParaRPr>
          </a:p>
        </p:txBody>
      </p:sp>
      <p:sp>
        <p:nvSpPr>
          <p:cNvPr id="7" name="TextBox 6"/>
          <p:cNvSpPr txBox="1"/>
          <p:nvPr/>
        </p:nvSpPr>
        <p:spPr>
          <a:xfrm>
            <a:off x="5181600" y="6027003"/>
            <a:ext cx="3962400" cy="830997"/>
          </a:xfrm>
          <a:prstGeom prst="rect">
            <a:avLst/>
          </a:prstGeom>
          <a:noFill/>
        </p:spPr>
        <p:txBody>
          <a:bodyPr wrap="square" rtlCol="0">
            <a:spAutoFit/>
          </a:bodyPr>
          <a:lstStyle/>
          <a:p>
            <a:r>
              <a:rPr lang="en-US" sz="2400" b="1" dirty="0" smtClean="0">
                <a:solidFill>
                  <a:srgbClr val="33CC33"/>
                </a:solidFill>
              </a:rPr>
              <a:t>Guided By..</a:t>
            </a:r>
          </a:p>
          <a:p>
            <a:r>
              <a:rPr lang="en-US" sz="2400" b="1" dirty="0" smtClean="0">
                <a:solidFill>
                  <a:srgbClr val="33CC33"/>
                </a:solidFill>
              </a:rPr>
              <a:t>Mr. Ghanshayam Patel</a:t>
            </a:r>
            <a:endParaRPr lang="en-US" sz="2400" b="1" dirty="0">
              <a:solidFill>
                <a:srgbClr val="33CC33"/>
              </a:solidFill>
            </a:endParaRPr>
          </a:p>
        </p:txBody>
      </p:sp>
      <p:sp>
        <p:nvSpPr>
          <p:cNvPr id="8" name="TextBox 7"/>
          <p:cNvSpPr txBox="1"/>
          <p:nvPr/>
        </p:nvSpPr>
        <p:spPr>
          <a:xfrm>
            <a:off x="533400" y="2184737"/>
            <a:ext cx="8305800" cy="1015663"/>
          </a:xfrm>
          <a:prstGeom prst="rect">
            <a:avLst/>
          </a:prstGeom>
          <a:noFill/>
        </p:spPr>
        <p:txBody>
          <a:bodyPr wrap="square" rtlCol="0">
            <a:spAutoFit/>
          </a:bodyPr>
          <a:lstStyle/>
          <a:p>
            <a:pPr algn="ctr"/>
            <a:r>
              <a:rPr lang="en-US" sz="2000" b="1" dirty="0" smtClean="0"/>
              <a:t>1</a:t>
            </a:r>
            <a:r>
              <a:rPr lang="en-US" sz="2000" b="1" baseline="30000" dirty="0" smtClean="0"/>
              <a:t>ST</a:t>
            </a:r>
            <a:r>
              <a:rPr lang="en-US" sz="2000" b="1" dirty="0" smtClean="0"/>
              <a:t> SEM (MECHANICAL ENGINEERING)</a:t>
            </a:r>
          </a:p>
          <a:p>
            <a:pPr algn="ctr"/>
            <a:r>
              <a:rPr lang="en-US" sz="2000" b="1" dirty="0" smtClean="0"/>
              <a:t>ELEMENTS OF MECHANICAL ENGINEERING</a:t>
            </a:r>
            <a:r>
              <a:rPr lang="en-IN" sz="2000" dirty="0" smtClean="0">
                <a:solidFill>
                  <a:schemeClr val="accent6">
                    <a:lumMod val="50000"/>
                  </a:schemeClr>
                </a:solidFill>
              </a:rPr>
              <a:t> </a:t>
            </a:r>
            <a:r>
              <a:rPr lang="en-IN" sz="2000" b="1" dirty="0" smtClean="0"/>
              <a:t>(211006)</a:t>
            </a:r>
            <a:endParaRPr lang="en-US" sz="2000" b="1" dirty="0" smtClean="0"/>
          </a:p>
          <a:p>
            <a:endParaRPr lang="en-US" sz="2000" b="1" dirty="0"/>
          </a:p>
        </p:txBody>
      </p:sp>
    </p:spTree>
  </p:cSld>
  <p:clrMapOvr>
    <a:masterClrMapping/>
  </p:clrMapOvr>
  <p:transition spd="med">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124200" y="6248400"/>
            <a:ext cx="2895600" cy="457200"/>
          </a:xfrm>
        </p:spPr>
        <p:txBody>
          <a:bodyPr/>
          <a:lstStyle/>
          <a:p>
            <a:r>
              <a:rPr lang="en-US"/>
              <a:t>EGEE 102 - Pisupati</a:t>
            </a:r>
          </a:p>
        </p:txBody>
      </p:sp>
      <p:sp>
        <p:nvSpPr>
          <p:cNvPr id="5" name="Slide Number Placeholder 5"/>
          <p:cNvSpPr>
            <a:spLocks noGrp="1"/>
          </p:cNvSpPr>
          <p:nvPr>
            <p:ph type="sldNum" sz="quarter" idx="12"/>
          </p:nvPr>
        </p:nvSpPr>
        <p:spPr>
          <a:xfrm>
            <a:off x="6553200" y="6248400"/>
            <a:ext cx="1905000" cy="457200"/>
          </a:xfrm>
        </p:spPr>
        <p:txBody>
          <a:bodyPr/>
          <a:lstStyle/>
          <a:p>
            <a:fld id="{3F9F5E70-1D42-42F9-ADBC-9476F7975400}" type="slidenum">
              <a:rPr lang="en-US"/>
              <a:pPr/>
              <a:t>10</a:t>
            </a:fld>
            <a:endParaRPr lang="en-US"/>
          </a:p>
        </p:txBody>
      </p:sp>
      <p:sp>
        <p:nvSpPr>
          <p:cNvPr id="6" name="Rectangle 2"/>
          <p:cNvSpPr txBox="1">
            <a:spLocks noChangeArrowheads="1"/>
          </p:cNvSpPr>
          <p:nvPr/>
        </p:nvSpPr>
        <p:spPr>
          <a:xfrm>
            <a:off x="914400" y="381000"/>
            <a:ext cx="7772400" cy="146208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Energy Consumption</a:t>
            </a:r>
            <a:endParaRPr kumimoji="0" lang="en-US" sz="5600" b="1" i="0" u="none" strike="noStrike" kern="1200" cap="none" spc="0" normalizeH="0" baseline="0" noProof="0" dirty="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7" name="Rectangle 3"/>
          <p:cNvSpPr txBox="1">
            <a:spLocks noChangeArrowheads="1"/>
          </p:cNvSpPr>
          <p:nvPr/>
        </p:nvSpPr>
        <p:spPr>
          <a:xfrm>
            <a:off x="685800" y="1981200"/>
            <a:ext cx="7772400" cy="4114800"/>
          </a:xfrm>
          <a:prstGeom prst="rect">
            <a:avLst/>
          </a:prstGeom>
        </p:spPr>
        <p:txBody>
          <a:bodyPr vert="horz" lIns="0" rIns="18288">
            <a:normAutofit/>
          </a:bodyPr>
          <a:lstStyle/>
          <a:p>
            <a:pPr marR="45720" lvl="1">
              <a:spcBef>
                <a:spcPct val="20000"/>
              </a:spcBef>
              <a:buClr>
                <a:schemeClr val="accent3"/>
              </a:buClr>
              <a:buSzPct val="95000"/>
              <a:buFont typeface="Arial" pitchFamily="34" charset="0"/>
              <a:buChar cha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Air conditioners are rated by the number of British Thermal Units (Btu) of heat they can remove per hour. Another common rating term for air conditioning size is the "ton," which is 12,000 Btu per hour. </a:t>
            </a:r>
          </a:p>
          <a:p>
            <a:pPr marR="45720" lvl="1">
              <a:spcBef>
                <a:spcPct val="20000"/>
              </a:spcBef>
              <a:buClr>
                <a:schemeClr val="accent3"/>
              </a:buClr>
              <a:buSzPct val="95000"/>
              <a:buFont typeface="Arial" pitchFamily="34" charset="0"/>
              <a:buChar cha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Room air conditioners range from 5,500 Btu per hour to 14,000 Btu per hour.</a:t>
            </a: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914400" y="381000"/>
            <a:ext cx="7772400" cy="1462088"/>
          </a:xfrm>
        </p:spPr>
        <p:txBody>
          <a:bodyPr/>
          <a:lstStyle/>
          <a:p>
            <a:r>
              <a:rPr lang="en-US" dirty="0">
                <a:solidFill>
                  <a:srgbClr val="7030A0"/>
                </a:solidFill>
              </a:rPr>
              <a:t>Energy Saving Methods</a:t>
            </a:r>
          </a:p>
        </p:txBody>
      </p:sp>
      <p:sp>
        <p:nvSpPr>
          <p:cNvPr id="4" name="Footer Placeholder 4"/>
          <p:cNvSpPr>
            <a:spLocks noGrp="1"/>
          </p:cNvSpPr>
          <p:nvPr>
            <p:ph type="ftr" sz="quarter" idx="11"/>
          </p:nvPr>
        </p:nvSpPr>
        <p:spPr>
          <a:xfrm>
            <a:off x="3124200" y="6248400"/>
            <a:ext cx="2895600" cy="457200"/>
          </a:xfrm>
        </p:spPr>
        <p:txBody>
          <a:bodyPr/>
          <a:lstStyle/>
          <a:p>
            <a:r>
              <a:rPr lang="en-US"/>
              <a:t>EGEE 102 - Pisupati</a:t>
            </a:r>
          </a:p>
        </p:txBody>
      </p:sp>
      <p:sp>
        <p:nvSpPr>
          <p:cNvPr id="5" name="Slide Number Placeholder 5"/>
          <p:cNvSpPr>
            <a:spLocks noGrp="1"/>
          </p:cNvSpPr>
          <p:nvPr>
            <p:ph type="sldNum" sz="quarter" idx="12"/>
          </p:nvPr>
        </p:nvSpPr>
        <p:spPr>
          <a:xfrm>
            <a:off x="6553200" y="6248400"/>
            <a:ext cx="1905000" cy="457200"/>
          </a:xfrm>
        </p:spPr>
        <p:txBody>
          <a:bodyPr/>
          <a:lstStyle/>
          <a:p>
            <a:fld id="{91FBDCDD-E555-4A3E-AFA7-3023CD225F94}" type="slidenum">
              <a:rPr lang="en-US"/>
              <a:pPr/>
              <a:t>11</a:t>
            </a:fld>
            <a:endParaRPr lang="en-US"/>
          </a:p>
        </p:txBody>
      </p:sp>
      <p:sp>
        <p:nvSpPr>
          <p:cNvPr id="7" name="Rectangle 3"/>
          <p:cNvSpPr txBox="1">
            <a:spLocks noChangeArrowheads="1"/>
          </p:cNvSpPr>
          <p:nvPr/>
        </p:nvSpPr>
        <p:spPr>
          <a:xfrm>
            <a:off x="685800" y="1981200"/>
            <a:ext cx="7772400" cy="4114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smtClean="0">
                <a:ln>
                  <a:noFill/>
                </a:ln>
                <a:solidFill>
                  <a:schemeClr val="tx1"/>
                </a:solidFill>
                <a:effectLst/>
                <a:uLnTx/>
                <a:uFillTx/>
                <a:latin typeface="+mn-lt"/>
                <a:ea typeface="+mn-ea"/>
                <a:cs typeface="+mn-cs"/>
              </a:rPr>
              <a:t>Locate the air conditioner in a window or wall area near the center of the room and on the shadiest side of the house.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smtClean="0">
                <a:ln>
                  <a:noFill/>
                </a:ln>
                <a:solidFill>
                  <a:schemeClr val="tx1"/>
                </a:solidFill>
                <a:effectLst/>
                <a:uLnTx/>
                <a:uFillTx/>
                <a:latin typeface="+mn-lt"/>
                <a:ea typeface="+mn-ea"/>
                <a:cs typeface="+mn-cs"/>
              </a:rPr>
              <a:t>Minimize air leakage by fitting the room air conditioner snugly into its opening and sealing gaps with a foam weather stripping material. </a:t>
            </a:r>
            <a:endParaRPr kumimoji="0" lang="en-US" sz="26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Refrigeration System</a:t>
            </a:r>
          </a:p>
        </p:txBody>
      </p:sp>
      <p:sp>
        <p:nvSpPr>
          <p:cNvPr id="5" name="Content Placeholder 2"/>
          <p:cNvSpPr txBox="1">
            <a:spLocks/>
          </p:cNvSpPr>
          <p:nvPr/>
        </p:nvSpPr>
        <p:spPr>
          <a:xfrm>
            <a:off x="457200" y="1905000"/>
            <a:ext cx="8229600" cy="4221163"/>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IN" sz="26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lstStyle/>
          <a:p>
            <a:pPr algn="ctr" eaLnBrk="1" hangingPunct="1"/>
            <a:r>
              <a:rPr lang="en-US" dirty="0" smtClean="0">
                <a:solidFill>
                  <a:schemeClr val="bg1">
                    <a:lumMod val="50000"/>
                    <a:lumOff val="50000"/>
                  </a:schemeClr>
                </a:solidFill>
              </a:rPr>
              <a:t>Introduction</a:t>
            </a:r>
          </a:p>
        </p:txBody>
      </p:sp>
      <p:sp>
        <p:nvSpPr>
          <p:cNvPr id="5" name="Rectangle 3"/>
          <p:cNvSpPr>
            <a:spLocks noGrp="1" noChangeArrowheads="1"/>
          </p:cNvSpPr>
          <p:nvPr>
            <p:ph type="body" idx="1"/>
          </p:nvPr>
        </p:nvSpPr>
        <p:spPr>
          <a:xfrm>
            <a:off x="457200" y="1600200"/>
            <a:ext cx="8229600" cy="4525963"/>
          </a:xfrm>
        </p:spPr>
        <p:txBody>
          <a:bodyPr>
            <a:normAutofit/>
          </a:bodyPr>
          <a:lstStyle/>
          <a:p>
            <a:pPr eaLnBrk="1" hangingPunct="1">
              <a:buFont typeface="Arial" pitchFamily="34" charset="0"/>
              <a:buChar char="•"/>
            </a:pPr>
            <a:r>
              <a:rPr lang="en-US" sz="3200" dirty="0" smtClean="0">
                <a:solidFill>
                  <a:schemeClr val="bg1"/>
                </a:solidFill>
              </a:rPr>
              <a:t>      The mechanism used for lowering or producing  low temp. in a body or a space, whose temp. is already below the temp. of its surrounding, is called the refrigeration system.</a:t>
            </a:r>
          </a:p>
          <a:p>
            <a:pPr eaLnBrk="1" hangingPunct="1">
              <a:buFont typeface="Arial" pitchFamily="34" charset="0"/>
              <a:buChar char="•"/>
            </a:pPr>
            <a:r>
              <a:rPr lang="en-US" sz="3200" dirty="0" smtClean="0">
                <a:solidFill>
                  <a:schemeClr val="bg1"/>
                </a:solidFill>
              </a:rPr>
              <a:t>     Here the heat is being generally pumped from low level to the higher one &amp; is rejected at high temp. </a:t>
            </a:r>
          </a:p>
        </p:txBody>
      </p:sp>
    </p:spTree>
  </p:cSld>
  <p:clrMapOvr>
    <a:masterClrMapping/>
  </p:clrMapOvr>
  <p:transition spd="med">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fontScale="925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Refrigerator &amp; Refrigerant</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A refrigerator is a reversed heat engine or a heat pump which takes out heat from a cold body &amp; delivers it to a hot body.</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The refrigerant is a heat carrying medium which during their cycle in a refrigeration system  absorbs heat from a low temp. system &amp; delivers it to a higher temp. system.</a:t>
            </a:r>
          </a:p>
        </p:txBody>
      </p:sp>
    </p:spTree>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srcRect/>
          <a:stretch>
            <a:fillRect/>
          </a:stretch>
        </p:blipFill>
        <p:spPr>
          <a:xfrm>
            <a:off x="762000" y="1295400"/>
            <a:ext cx="7467600" cy="5257800"/>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err="1"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Vapour</a:t>
            </a:r>
            <a:r>
              <a:rPr kumimoji="0" lang="en-US" sz="4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Compression Refrigeration</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This is the most important system from the point of commercial &amp; domestic utility &amp; most practical form of refrigeration.</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The working fluid refrigerant used in this refrigeration system readily evaporates &amp; condenses or changes alternatively between the </a:t>
            </a:r>
            <a:r>
              <a:rPr kumimoji="0" lang="en-US" sz="2600" b="0" i="0" u="none" strike="noStrike" kern="1200" cap="none" spc="0" normalizeH="0" baseline="0" noProof="0" dirty="0" err="1" smtClean="0">
                <a:ln>
                  <a:noFill/>
                </a:ln>
                <a:solidFill>
                  <a:schemeClr val="bg1"/>
                </a:solidFill>
                <a:effectLst/>
                <a:uLnTx/>
                <a:uFillTx/>
                <a:latin typeface="+mn-lt"/>
                <a:ea typeface="+mn-ea"/>
                <a:cs typeface="+mn-cs"/>
              </a:rPr>
              <a:t>vapour</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 &amp; liquid phases without leaving the refrigerating plant</a:t>
            </a:r>
          </a:p>
        </p:txBody>
      </p:sp>
    </p:spTree>
  </p:cSld>
  <p:clrMapOvr>
    <a:masterClrMapping/>
  </p:clrMapOvr>
  <p:transition spd="med">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Contd….</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During evaporation it absorbs heat from the cold body or in condensing or cooling it rejects heat to the external hot body .</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2600" dirty="0">
                <a:solidFill>
                  <a:schemeClr val="bg1"/>
                </a:solidFill>
              </a:rPr>
              <a:t> </a:t>
            </a:r>
            <a:r>
              <a:rPr lang="en-US" sz="2600" dirty="0" smtClean="0">
                <a:solidFill>
                  <a:schemeClr val="bg1"/>
                </a:solidFil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The heat absorbed from cold body during evaporation is used as its latent heat for converting it from liquid to </a:t>
            </a:r>
            <a:r>
              <a:rPr kumimoji="0" lang="en-US" sz="2600" b="0" i="0" u="none" strike="noStrike" kern="1200" cap="none" spc="0" normalizeH="0" baseline="0" noProof="0" dirty="0" err="1" smtClean="0">
                <a:ln>
                  <a:noFill/>
                </a:ln>
                <a:solidFill>
                  <a:schemeClr val="bg1"/>
                </a:solidFill>
                <a:effectLst/>
                <a:uLnTx/>
                <a:uFillTx/>
                <a:latin typeface="+mn-lt"/>
                <a:ea typeface="+mn-ea"/>
                <a:cs typeface="+mn-cs"/>
              </a:rPr>
              <a:t>vapour</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600" b="0" i="0" u="none" strike="noStrike" kern="1200" cap="none" spc="0" normalizeH="0" noProof="0" dirty="0" smtClean="0">
                <a:ln>
                  <a:noFill/>
                </a:ln>
                <a:solidFill>
                  <a:schemeClr val="bg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Thus a cooling effect is created in working fluid.</a:t>
            </a:r>
          </a:p>
        </p:txBody>
      </p:sp>
    </p:spTree>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2133600" y="2438400"/>
            <a:ext cx="4572000" cy="3687763"/>
          </a:xfrm>
        </p:spPr>
        <p:txBody>
          <a:bodyPr/>
          <a:lstStyle/>
          <a:p>
            <a:pPr eaLnBrk="1" hangingPunct="1">
              <a:buFontTx/>
              <a:buNone/>
            </a:pPr>
            <a:endParaRPr lang="en-US" smtClean="0"/>
          </a:p>
        </p:txBody>
      </p:sp>
      <p:pic>
        <p:nvPicPr>
          <p:cNvPr id="17411" name="Picture 5"/>
          <p:cNvPicPr>
            <a:picLocks noChangeAspect="1" noChangeArrowheads="1"/>
          </p:cNvPicPr>
          <p:nvPr/>
        </p:nvPicPr>
        <p:blipFill>
          <a:blip r:embed="rId2"/>
          <a:srcRect/>
          <a:stretch>
            <a:fillRect/>
          </a:stretch>
        </p:blipFill>
        <p:spPr bwMode="auto">
          <a:xfrm>
            <a:off x="914400" y="1066800"/>
            <a:ext cx="7543800" cy="4919663"/>
          </a:xfrm>
          <a:prstGeom prst="rect">
            <a:avLst/>
          </a:prstGeom>
          <a:noFill/>
          <a:ln w="9525">
            <a:noFill/>
            <a:miter lim="800000"/>
            <a:headEnd/>
            <a:tailEnd/>
          </a:ln>
        </p:spPr>
      </p:pic>
    </p:spTree>
  </p:cSld>
  <p:clrMapOvr>
    <a:masterClrMapping/>
  </p:clrMapOvr>
  <p:transition spd="med">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Contd….</a:t>
            </a:r>
          </a:p>
        </p:txBody>
      </p:sp>
      <p:sp>
        <p:nvSpPr>
          <p:cNvPr id="5" name="Rectangle 3"/>
          <p:cNvSpPr txBox="1">
            <a:spLocks noChangeArrowheads="1"/>
          </p:cNvSpPr>
          <p:nvPr/>
        </p:nvSpPr>
        <p:spPr>
          <a:xfrm>
            <a:off x="533400" y="1600200"/>
            <a:ext cx="8229600" cy="4525963"/>
          </a:xfrm>
          <a:prstGeom prst="rect">
            <a:avLst/>
          </a:prstGeom>
        </p:spPr>
        <p:txBody>
          <a:bodyPr vert="horz" lIns="0" rIns="18288">
            <a:normAutofit/>
          </a:bodyPr>
          <a:lstStyle/>
          <a:p>
            <a:pPr marR="45720" lvl="1">
              <a:spcBef>
                <a:spcPct val="20000"/>
              </a:spcBef>
              <a:buClr>
                <a:schemeClr val="accent3"/>
              </a:buClr>
              <a:buSzPct val="95000"/>
              <a:buFont typeface="Arial" pitchFamily="34" charset="0"/>
              <a:buChar cha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This system of refrigeration thus act as latent heat pump since its pump its latent heat from the cold body or brine &amp; rejects it or deliver it to the external hot body or the cooling medium.</a:t>
            </a:r>
          </a:p>
          <a:p>
            <a:pPr marL="0" marR="45720" lvl="0" indent="0"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According to the law of thermodynamics , this can be done only on the expenditure of energy which is supplied to the system in the form of electrical energy driving the compressor.</a:t>
            </a:r>
          </a:p>
        </p:txBody>
      </p:sp>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296400" cy="1752600"/>
          </a:xfrm>
        </p:spPr>
        <p:txBody>
          <a:bodyPr/>
          <a:lstStyle/>
          <a:p>
            <a:pPr algn="ctr"/>
            <a:r>
              <a:rPr lang="en-US" dirty="0" smtClean="0">
                <a:solidFill>
                  <a:schemeClr val="tx1"/>
                </a:solidFill>
              </a:rPr>
              <a:t>Refrigeration &amp; Air Conditioning</a:t>
            </a:r>
            <a:endParaRPr lang="en-US" dirty="0">
              <a:solidFill>
                <a:schemeClr val="tx1"/>
              </a:solidFill>
            </a:endParaRPr>
          </a:p>
        </p:txBody>
      </p:sp>
    </p:spTree>
  </p:cSld>
  <p:clrMapOvr>
    <a:masterClrMapping/>
  </p:clrMapOvr>
  <p:transition spd="med">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Advantages</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Smaller size for a given refrigerating capacity</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2600" dirty="0">
                <a:solidFill>
                  <a:schemeClr val="bg1"/>
                </a:solidFil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Higher </a:t>
            </a:r>
            <a:r>
              <a:rPr kumimoji="0" lang="en-US" sz="2600" b="0" i="0" u="none" strike="noStrike" kern="1200" cap="none" spc="0" normalizeH="0" baseline="0" noProof="0" dirty="0" err="1" smtClean="0">
                <a:ln>
                  <a:noFill/>
                </a:ln>
                <a:solidFill>
                  <a:schemeClr val="bg1"/>
                </a:solidFill>
                <a:effectLst/>
                <a:uLnTx/>
                <a:uFillTx/>
                <a:latin typeface="+mn-lt"/>
                <a:ea typeface="+mn-ea"/>
                <a:cs typeface="+mn-cs"/>
              </a:rPr>
              <a:t>coeff</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 of  performance</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Lower power requirements for a given capacity </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Less complexity in both design &amp; operation</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It can be used over large of temp.</a:t>
            </a:r>
          </a:p>
        </p:txBody>
      </p:sp>
    </p:spTree>
  </p:cSld>
  <p:clrMapOvr>
    <a:masterClrMapping/>
  </p:clrMapOvr>
  <p:transition spd="med">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Electrical Circuit</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Refrigerator is provided with a door push switch, which closes on opening of refrigerator and puts the lamp on.</a:t>
            </a:r>
          </a:p>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lang="en-US" sz="2800" dirty="0">
                <a:solidFill>
                  <a:schemeClr val="bg1"/>
                </a:solidFill>
              </a:rPr>
              <a:t>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Capacitor start single phase induction motor is used in open type refrigerators and split phase induction motor is used in sealed unit refrigerators.</a:t>
            </a:r>
          </a:p>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  Electromagnetic relay is provided to connect auxiliary winding on the start &amp; disconnect it when the motor picks up the speed.</a:t>
            </a:r>
          </a:p>
        </p:txBody>
      </p:sp>
    </p:spTree>
  </p:cSld>
  <p:clrMapOvr>
    <a:masterClrMapping/>
  </p:clrMapOvr>
  <p:transition spd="med">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609600" y="1219200"/>
            <a:ext cx="8153400" cy="5181600"/>
          </a:xfrm>
          <a:prstGeom prst="rect">
            <a:avLst/>
          </a:prstGeom>
          <a:noFill/>
          <a:ln w="9525">
            <a:noFill/>
            <a:miter lim="800000"/>
            <a:headEnd/>
            <a:tailEnd/>
          </a:ln>
        </p:spPr>
      </p:pic>
    </p:spTree>
  </p:cSld>
  <p:clrMapOvr>
    <a:masterClrMapping/>
  </p:clrMapOvr>
  <p:transition spd="med">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Contd…..</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Thermal overload release is provided to protect the motor from damage against flow of over current.</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Thermostat switch is provided to control the temp. inside the refrigerator.</a:t>
            </a:r>
          </a:p>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Temp. inside the refrigerator can be adjusted by means of temp. control screw.</a:t>
            </a:r>
          </a:p>
          <a:p>
            <a:pPr marL="0" marR="45720" lvl="0" indent="0"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Contd…</a:t>
            </a:r>
          </a:p>
        </p:txBody>
      </p:sp>
      <p:sp>
        <p:nvSpPr>
          <p:cNvPr id="5" name="Rectangle 3"/>
          <p:cNvSpPr txBox="1">
            <a:spLocks noChangeArrowheads="1"/>
          </p:cNvSpPr>
          <p:nvPr/>
        </p:nvSpPr>
        <p:spPr>
          <a:xfrm>
            <a:off x="457200" y="1600200"/>
            <a:ext cx="8229600" cy="4525963"/>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               To protect the motor against under voltage use of automatic voltage regulator is essential since in case of fall in applied voltage, motor will draw heavy current to develop the required torque and will become hot, thermal overload relay will therefore repeatedly disconnect and connect the motor to supply, eventually burning it out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bg1">
                    <a:lumMod val="50000"/>
                    <a:lumOff val="50000"/>
                  </a:schemeClr>
                </a:solidFill>
              </a:rPr>
              <a:t>Air Conditioning.</a:t>
            </a:r>
            <a:endParaRPr lang="en-US" dirty="0">
              <a:solidFill>
                <a:schemeClr val="bg1">
                  <a:lumMod val="50000"/>
                  <a:lumOff val="50000"/>
                </a:schemeClr>
              </a:solidFill>
            </a:endParaRPr>
          </a:p>
        </p:txBody>
      </p:sp>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381000"/>
            <a:ext cx="7772400" cy="1462088"/>
          </a:xfrm>
          <a:prstGeom prst="rect">
            <a:avLst/>
          </a:prstGeom>
          <a:ln>
            <a:noFill/>
          </a:ln>
        </p:spPr>
        <p:txBody>
          <a:bodyPr vert="horz" lIns="0" tIns="0" rIns="18288" bIns="0" anchor="b">
            <a:normAutofit fontScale="92500" lnSpcReduction="1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tx1">
                    <a:lumMod val="50000"/>
                  </a:schemeClr>
                </a:solidFill>
                <a:effectLst>
                  <a:outerShdw blurRad="38100" dist="25400" dir="5400000" algn="tl" rotWithShape="0">
                    <a:srgbClr val="000000">
                      <a:alpha val="43000"/>
                    </a:srgbClr>
                  </a:outerShdw>
                </a:effectLst>
                <a:uLnTx/>
                <a:uFillTx/>
                <a:latin typeface="+mj-lt"/>
                <a:ea typeface="+mj-ea"/>
                <a:cs typeface="+mj-cs"/>
              </a:rPr>
              <a:t>TYPES OF AIR CONDITIONERS </a:t>
            </a:r>
            <a:endParaRPr kumimoji="0" lang="en-US" sz="5600" b="1" i="0" u="none" strike="noStrike" kern="1200" cap="none" spc="0" normalizeH="0" baseline="0" noProof="0" dirty="0">
              <a:ln>
                <a:noFill/>
              </a:ln>
              <a:solidFill>
                <a:schemeClr val="tx1">
                  <a:lumMod val="5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 name="Rectangle 3"/>
          <p:cNvSpPr txBox="1">
            <a:spLocks noChangeArrowheads="1"/>
          </p:cNvSpPr>
          <p:nvPr/>
        </p:nvSpPr>
        <p:spPr>
          <a:xfrm>
            <a:off x="685800" y="1981200"/>
            <a:ext cx="7772400" cy="4114800"/>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3200" b="1" dirty="0" smtClean="0">
                <a:solidFill>
                  <a:schemeClr val="bg1">
                    <a:lumMod val="95000"/>
                    <a:lumOff val="5000"/>
                  </a:schemeClr>
                </a:solidFill>
              </a:rPr>
              <a:t>1.</a:t>
            </a:r>
            <a:r>
              <a:rPr kumimoji="0" lang="en-US" sz="3200" b="1"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Room air conditioners</a:t>
            </a:r>
            <a:r>
              <a:rPr kumimoji="0" lang="en-US" sz="3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3200" b="1" dirty="0" smtClean="0">
                <a:solidFill>
                  <a:schemeClr val="bg1">
                    <a:lumMod val="95000"/>
                    <a:lumOff val="5000"/>
                  </a:schemeClr>
                </a:solidFill>
              </a:rPr>
              <a:t>2.</a:t>
            </a:r>
            <a:r>
              <a:rPr kumimoji="0" lang="en-US" sz="3200" b="1"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Central air conditioning systems</a:t>
            </a:r>
            <a:r>
              <a:rPr kumimoji="0" lang="en-US" sz="3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3.Heat pumps</a:t>
            </a:r>
            <a:r>
              <a:rPr kumimoji="0" lang="en-US" sz="3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4.Evaporative coolers</a:t>
            </a:r>
            <a:r>
              <a:rPr kumimoji="0" lang="en-US" sz="3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381000"/>
            <a:ext cx="7772400" cy="146208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Room air conditioner</a:t>
            </a:r>
            <a:endParaRPr kumimoji="0" lang="en-US" sz="5600" b="1" i="0" u="none" strike="noStrike" kern="1200" cap="none" spc="0" normalizeH="0" baseline="0" noProof="0" dirty="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 name="Rectangle 3"/>
          <p:cNvSpPr txBox="1">
            <a:spLocks noChangeArrowheads="1"/>
          </p:cNvSpPr>
          <p:nvPr/>
        </p:nvSpPr>
        <p:spPr>
          <a:xfrm>
            <a:off x="685800" y="1981200"/>
            <a:ext cx="7772400" cy="4114800"/>
          </a:xfrm>
          <a:prstGeom prst="rect">
            <a:avLst/>
          </a:prstGeom>
        </p:spPr>
        <p:txBody>
          <a:bodyPr vert="horz" lIns="0" rIns="18288">
            <a:normAutofit/>
          </a:bodyPr>
          <a:lstStyle/>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Room air conditioners cool rooms rather than the entire home. </a:t>
            </a:r>
          </a:p>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Less expensive to operate than central units</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2"/>
              <a:buNone/>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Their efficiency is generally lower than that of central air conditioners.</a:t>
            </a:r>
          </a:p>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Can be plugged into any 15- or 20-amp, 115-volt household circuit that is not shared with any other major appliances  </a:t>
            </a:r>
            <a:endParaRPr kumimoji="0" lang="en-US" sz="28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arshil\Downloads\download (1).jpg"/>
          <p:cNvPicPr>
            <a:picLocks noChangeAspect="1" noChangeArrowheads="1"/>
          </p:cNvPicPr>
          <p:nvPr/>
        </p:nvPicPr>
        <p:blipFill>
          <a:blip r:embed="rId2"/>
          <a:srcRect/>
          <a:stretch>
            <a:fillRect/>
          </a:stretch>
        </p:blipFill>
        <p:spPr bwMode="auto">
          <a:xfrm>
            <a:off x="1143000" y="914400"/>
            <a:ext cx="6477000" cy="5186761"/>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rshil\Downloads\download.jpg"/>
          <p:cNvPicPr>
            <a:picLocks noChangeAspect="1" noChangeArrowheads="1"/>
          </p:cNvPicPr>
          <p:nvPr/>
        </p:nvPicPr>
        <p:blipFill>
          <a:blip r:embed="rId2"/>
          <a:srcRect/>
          <a:stretch>
            <a:fillRect/>
          </a:stretch>
        </p:blipFill>
        <p:spPr bwMode="auto">
          <a:xfrm>
            <a:off x="457200" y="1524000"/>
            <a:ext cx="7696200" cy="4114800"/>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143000" y="685800"/>
            <a:ext cx="7543800" cy="1157288"/>
          </a:xfrm>
          <a:prstGeom prst="rect">
            <a:avLst/>
          </a:prstGeom>
          <a:ln>
            <a:noFill/>
          </a:ln>
        </p:spPr>
        <p:txBody>
          <a:bodyPr vert="horz" lIns="0" tIns="0" rIns="18288" bIns="0" anchor="b">
            <a:normAutofit fontScale="925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rPr>
              <a:t>Central Air conditioning</a:t>
            </a:r>
            <a:endParaRPr kumimoji="0" lang="en-US" sz="5600" b="1" i="0" u="none" strike="noStrike" kern="1200" cap="none" spc="0" normalizeH="0" baseline="0" noProof="0" dirty="0">
              <a:ln>
                <a:noFill/>
              </a:ln>
              <a:solidFill>
                <a:schemeClr val="bg1">
                  <a:lumMod val="50000"/>
                  <a:lumOff val="5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7" name="Rectangle 3"/>
          <p:cNvSpPr txBox="1">
            <a:spLocks noChangeArrowheads="1"/>
          </p:cNvSpPr>
          <p:nvPr/>
        </p:nvSpPr>
        <p:spPr>
          <a:xfrm>
            <a:off x="762000" y="2624556"/>
            <a:ext cx="7696200" cy="3471444"/>
          </a:xfrm>
          <a:prstGeom prst="rect">
            <a:avLst/>
          </a:prstGeom>
        </p:spPr>
        <p:txBody>
          <a:bodyPr vert="horz" lIns="0" rIns="18288">
            <a:normAutofit lnSpcReduction="10000"/>
          </a:bodyPr>
          <a:lstStyle/>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Circulate cool air through a system of supply and return ducts. Supply ducts and registers (i.e., openings in the walls, floors, or ceilings covered by grills) carry cooled air from the air conditioner to the home. </a:t>
            </a:r>
          </a:p>
          <a:p>
            <a:pPr marL="0" marR="45720" lvl="0" indent="0" defTabSz="914400" rtl="0" eaLnBrk="1" fontAlgn="auto" latinLnBrk="0" hangingPunct="1">
              <a:lnSpc>
                <a:spcPct val="90000"/>
              </a:lnSpc>
              <a:spcBef>
                <a:spcPct val="20000"/>
              </a:spcBef>
              <a:spcAft>
                <a:spcPts val="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              This cooled air becomes warmer as it circulates through the home; then it flows back to the central air conditioner through return ducts and registers </a:t>
            </a:r>
            <a:endParaRPr kumimoji="0" lang="en-US" sz="28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71600" y="381000"/>
            <a:ext cx="7772400" cy="1462088"/>
          </a:xfrm>
        </p:spPr>
        <p:txBody>
          <a:bodyPr/>
          <a:lstStyle/>
          <a:p>
            <a:pPr algn="ctr"/>
            <a:r>
              <a:rPr lang="en-US" dirty="0">
                <a:solidFill>
                  <a:schemeClr val="tx1"/>
                </a:solidFill>
              </a:rPr>
              <a:t>Types of Central </a:t>
            </a:r>
            <a:r>
              <a:rPr lang="en-US" dirty="0">
                <a:solidFill>
                  <a:schemeClr val="bg1">
                    <a:lumMod val="50000"/>
                    <a:lumOff val="50000"/>
                  </a:schemeClr>
                </a:solidFill>
              </a:rPr>
              <a:t>AC</a:t>
            </a:r>
          </a:p>
        </p:txBody>
      </p:sp>
      <p:sp>
        <p:nvSpPr>
          <p:cNvPr id="6" name="Rectangle 3"/>
          <p:cNvSpPr txBox="1">
            <a:spLocks noChangeArrowheads="1"/>
          </p:cNvSpPr>
          <p:nvPr/>
        </p:nvSpPr>
        <p:spPr>
          <a:xfrm>
            <a:off x="685800" y="1981200"/>
            <a:ext cx="7772400" cy="4114800"/>
          </a:xfrm>
          <a:prstGeom prst="rect">
            <a:avLst/>
          </a:prstGeom>
        </p:spPr>
        <p:txBody>
          <a:bodyPr/>
          <a:lstStyle/>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2600" b="1" i="0" u="none" strike="noStrike" kern="1200" cap="none" spc="0" normalizeH="0" baseline="0" noProof="0" smtClean="0">
                <a:ln>
                  <a:noFill/>
                </a:ln>
                <a:solidFill>
                  <a:schemeClr val="tx1"/>
                </a:solidFill>
                <a:effectLst/>
                <a:uLnTx/>
                <a:uFillTx/>
                <a:latin typeface="+mn-lt"/>
                <a:ea typeface="+mn-ea"/>
                <a:cs typeface="+mn-cs"/>
              </a:rPr>
              <a:t>split-system </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an outdoor metal cabinet contains the condenser and compressor, and an indoor cabinet contains the evaporator</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endParaRPr kumimoji="0" lang="en-US" sz="2400" b="1"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2600" b="1" i="0" u="none" strike="noStrike" kern="1200" cap="none" spc="0" normalizeH="0" baseline="0" noProof="0" smtClean="0">
                <a:ln>
                  <a:noFill/>
                </a:ln>
                <a:solidFill>
                  <a:schemeClr val="tx1"/>
                </a:solidFill>
                <a:effectLst/>
                <a:uLnTx/>
                <a:uFillTx/>
                <a:latin typeface="+mn-lt"/>
                <a:ea typeface="+mn-ea"/>
                <a:cs typeface="+mn-cs"/>
              </a:rPr>
              <a:t>Packaged</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the evaporator, condenser, and compressor are all located in one cabinet</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890</Words>
  <Application>Microsoft Office PowerPoint</Application>
  <PresentationFormat>On-screen Show (4:3)</PresentationFormat>
  <Paragraphs>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Slide 1</vt:lpstr>
      <vt:lpstr>Refrigeration &amp; Air Conditioning</vt:lpstr>
      <vt:lpstr>Air Conditioning.</vt:lpstr>
      <vt:lpstr>Slide 4</vt:lpstr>
      <vt:lpstr>Slide 5</vt:lpstr>
      <vt:lpstr>Slide 6</vt:lpstr>
      <vt:lpstr>Slide 7</vt:lpstr>
      <vt:lpstr>Slide 8</vt:lpstr>
      <vt:lpstr>Types of Central AC</vt:lpstr>
      <vt:lpstr>Slide 10</vt:lpstr>
      <vt:lpstr>Energy Saving Methods</vt:lpstr>
      <vt:lpstr>Slide 12</vt:lpstr>
      <vt:lpstr>Introduction</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Conditioning.</dc:title>
  <dc:creator>harshil</dc:creator>
  <cp:lastModifiedBy>Administrator</cp:lastModifiedBy>
  <cp:revision>19</cp:revision>
  <dcterms:created xsi:type="dcterms:W3CDTF">2013-11-20T12:30:39Z</dcterms:created>
  <dcterms:modified xsi:type="dcterms:W3CDTF">2013-12-19T08:31:29Z</dcterms:modified>
</cp:coreProperties>
</file>